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.jpeg" ContentType="image/jpeg"/>
  <Override PartName="/ppt/media/image2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57300" y="5397500"/>
            <a:ext cx="21869400" cy="5461000"/>
          </a:xfrm>
          <a:prstGeom prst="rect">
            <a:avLst/>
          </a:prstGeom>
        </p:spPr>
        <p:txBody>
          <a:bodyPr/>
          <a:lstStyle>
            <a:lvl1pPr>
              <a:defRPr spc="298" sz="149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57300" y="2895600"/>
            <a:ext cx="21869400" cy="25019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body" idx="1"/>
          </p:nvPr>
        </p:nvSpPr>
        <p:spPr>
          <a:xfrm>
            <a:off x="1257300" y="1854200"/>
            <a:ext cx="21869400" cy="105029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xfrm>
            <a:off x="11952392" y="12985750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sz="quarter" idx="13"/>
          </p:nvPr>
        </p:nvSpPr>
        <p:spPr>
          <a:xfrm>
            <a:off x="12636500" y="7213600"/>
            <a:ext cx="10477500" cy="524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pic" sz="quarter" idx="14"/>
          </p:nvPr>
        </p:nvSpPr>
        <p:spPr>
          <a:xfrm>
            <a:off x="12636500" y="1524000"/>
            <a:ext cx="10477500" cy="524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hape 106"/>
          <p:cNvSpPr/>
          <p:nvPr>
            <p:ph type="pic" sz="half" idx="15"/>
          </p:nvPr>
        </p:nvSpPr>
        <p:spPr>
          <a:xfrm>
            <a:off x="1270000" y="1524000"/>
            <a:ext cx="10477500" cy="109347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xfrm>
            <a:off x="11952392" y="12985750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pic" sz="half" idx="13"/>
          </p:nvPr>
        </p:nvSpPr>
        <p:spPr>
          <a:xfrm>
            <a:off x="12636500" y="1524000"/>
            <a:ext cx="10477500" cy="109347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pic" sz="half" idx="14"/>
          </p:nvPr>
        </p:nvSpPr>
        <p:spPr>
          <a:xfrm>
            <a:off x="1270000" y="1524000"/>
            <a:ext cx="10477500" cy="109347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xfrm>
            <a:off x="11952392" y="12985750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body" sz="quarter" idx="13"/>
          </p:nvPr>
        </p:nvSpPr>
        <p:spPr>
          <a:xfrm>
            <a:off x="11470640" y="9931400"/>
            <a:ext cx="1444779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pc="360" sz="18000">
                <a:solidFill>
                  <a:srgbClr val="FFFFFF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4" name="Shape 124"/>
          <p:cNvSpPr/>
          <p:nvPr>
            <p:ph type="body" sz="quarter" idx="14"/>
          </p:nvPr>
        </p:nvSpPr>
        <p:spPr>
          <a:xfrm>
            <a:off x="11470640" y="2514600"/>
            <a:ext cx="1444779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pc="360" sz="18000">
                <a:solidFill>
                  <a:srgbClr val="FFFFFF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5" name="Shape 125"/>
          <p:cNvSpPr/>
          <p:nvPr>
            <p:ph type="body" sz="quarter" idx="15"/>
          </p:nvPr>
        </p:nvSpPr>
        <p:spPr>
          <a:xfrm>
            <a:off x="1257300" y="9118600"/>
            <a:ext cx="21869400" cy="7620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76" sz="3800">
                <a:solidFill>
                  <a:srgbClr val="FFFFFF"/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6" name="Shape 126"/>
          <p:cNvSpPr/>
          <p:nvPr>
            <p:ph type="body" sz="quarter" idx="16"/>
          </p:nvPr>
        </p:nvSpPr>
        <p:spPr>
          <a:xfrm>
            <a:off x="1257300" y="7518400"/>
            <a:ext cx="21869400" cy="14478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500"/>
              </a:spcBef>
              <a:buClrTx/>
              <a:buSzTx/>
              <a:buNone/>
              <a:defRPr cap="all" spc="656" sz="82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xfrm>
            <a:off x="11952392" y="12985750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Num" sz="quarter" idx="2"/>
          </p:nvPr>
        </p:nvSpPr>
        <p:spPr>
          <a:xfrm>
            <a:off x="11952392" y="12985750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Num" sz="quarter" idx="2"/>
          </p:nvPr>
        </p:nvSpPr>
        <p:spPr>
          <a:xfrm>
            <a:off x="11952392" y="12985750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800100" y="3987800"/>
            <a:ext cx="22771100" cy="89916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57300" y="1663700"/>
            <a:ext cx="21869400" cy="18669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209" sz="105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57300" y="711200"/>
            <a:ext cx="218694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idx="13"/>
          </p:nvPr>
        </p:nvSpPr>
        <p:spPr>
          <a:xfrm>
            <a:off x="1244600" y="3251200"/>
            <a:ext cx="21869400" cy="92075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B5854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pc="298" sz="149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pc="298" sz="149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pic" idx="13"/>
          </p:nvPr>
        </p:nvSpPr>
        <p:spPr>
          <a:xfrm>
            <a:off x="10464800" y="1530350"/>
            <a:ext cx="12661900" cy="10922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Shape 57"/>
          <p:cNvSpPr/>
          <p:nvPr>
            <p:ph type="title"/>
          </p:nvPr>
        </p:nvSpPr>
        <p:spPr>
          <a:xfrm>
            <a:off x="1257300" y="5892800"/>
            <a:ext cx="8483600" cy="50292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209" sz="105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xfrm>
            <a:off x="1257300" y="4000500"/>
            <a:ext cx="8483600" cy="1905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body" sz="quarter" idx="13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42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sz="quarter" idx="13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42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xfrm>
            <a:off x="11952392" y="12985750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half" idx="13"/>
          </p:nvPr>
        </p:nvSpPr>
        <p:spPr>
          <a:xfrm>
            <a:off x="10464800" y="3289300"/>
            <a:ext cx="12636500" cy="91694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body" sz="quarter" idx="14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42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Shape 88"/>
          <p:cNvSpPr/>
          <p:nvPr>
            <p:ph type="body" sz="half" idx="1"/>
          </p:nvPr>
        </p:nvSpPr>
        <p:spPr>
          <a:xfrm>
            <a:off x="1257300" y="3632200"/>
            <a:ext cx="8382000" cy="8470900"/>
          </a:xfrm>
          <a:prstGeom prst="rect">
            <a:avLst/>
          </a:prstGeom>
        </p:spPr>
        <p:txBody>
          <a:bodyPr/>
          <a:lstStyle>
            <a:lvl1pPr>
              <a:spcBef>
                <a:spcPts val="4000"/>
              </a:spcBef>
              <a:defRPr spc="70" sz="3500">
                <a:solidFill>
                  <a:srgbClr val="FFFFFF"/>
                </a:solidFill>
              </a:defRPr>
            </a:lvl1pPr>
            <a:lvl2pPr>
              <a:spcBef>
                <a:spcPts val="4000"/>
              </a:spcBef>
              <a:defRPr spc="70" sz="3500">
                <a:solidFill>
                  <a:srgbClr val="FFFFFF"/>
                </a:solidFill>
              </a:defRPr>
            </a:lvl2pPr>
            <a:lvl3pPr>
              <a:spcBef>
                <a:spcPts val="4000"/>
              </a:spcBef>
              <a:defRPr spc="70" sz="3500">
                <a:solidFill>
                  <a:srgbClr val="FFFFFF"/>
                </a:solidFill>
              </a:defRPr>
            </a:lvl3pPr>
            <a:lvl4pPr>
              <a:spcBef>
                <a:spcPts val="4000"/>
              </a:spcBef>
              <a:defRPr spc="70" sz="3500">
                <a:solidFill>
                  <a:srgbClr val="FFFFFF"/>
                </a:solidFill>
              </a:defRPr>
            </a:lvl4pPr>
            <a:lvl5pPr>
              <a:spcBef>
                <a:spcPts val="4000"/>
              </a:spcBef>
              <a:defRPr spc="70" sz="35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xfrm>
            <a:off x="11952392" y="12985750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hueOff val="-266614"/>
            <a:satOff val="17837"/>
            <a:lumOff val="17247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257300" y="825500"/>
            <a:ext cx="21869400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257300" y="3352800"/>
            <a:ext cx="21869400" cy="906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52392" y="12973050"/>
            <a:ext cx="479216" cy="498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cap="all" spc="48" sz="2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50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101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52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203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2540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304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355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406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457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ctrTitle"/>
          </p:nvPr>
        </p:nvSpPr>
        <p:spPr>
          <a:xfrm>
            <a:off x="1257300" y="3847703"/>
            <a:ext cx="21869400" cy="6020594"/>
          </a:xfrm>
          <a:prstGeom prst="rect">
            <a:avLst/>
          </a:prstGeom>
        </p:spPr>
        <p:txBody>
          <a:bodyPr/>
          <a:lstStyle>
            <a:lvl1pPr>
              <a:defRPr spc="239" sz="12000"/>
            </a:lvl1pPr>
          </a:lstStyle>
          <a:p>
            <a:pPr/>
            <a:r>
              <a:t>Recommending Anime</a:t>
            </a:r>
          </a:p>
        </p:txBody>
      </p:sp>
      <p:sp>
        <p:nvSpPr>
          <p:cNvPr id="159" name="Shape 159"/>
          <p:cNvSpPr/>
          <p:nvPr/>
        </p:nvSpPr>
        <p:spPr>
          <a:xfrm>
            <a:off x="1257300" y="6591300"/>
            <a:ext cx="21869400" cy="602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cap="all" spc="140" sz="7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Through K-Means Clustering</a:t>
            </a:r>
          </a:p>
        </p:txBody>
      </p:sp>
      <p:sp>
        <p:nvSpPr>
          <p:cNvPr id="160" name="Shape 160"/>
          <p:cNvSpPr/>
          <p:nvPr/>
        </p:nvSpPr>
        <p:spPr>
          <a:xfrm>
            <a:off x="3800469" y="6223000"/>
            <a:ext cx="16783063" cy="0"/>
          </a:xfrm>
          <a:prstGeom prst="line">
            <a:avLst/>
          </a:prstGeom>
          <a:ln w="25400">
            <a:solidFill>
              <a:srgbClr val="EFFAFF">
                <a:alpha val="75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48" sz="2400"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" grpId="1"/>
      <p:bldP build="whole" bldLvl="1" animBg="1" rev="0" advAuto="0" spid="160" grpId="2"/>
      <p:bldP build="whole" bldLvl="1" animBg="1" rev="0" advAuto="0" spid="159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xfrm>
            <a:off x="732631" y="4349750"/>
            <a:ext cx="7369969" cy="5016500"/>
          </a:xfrm>
          <a:prstGeom prst="rect">
            <a:avLst/>
          </a:prstGeom>
        </p:spPr>
        <p:txBody>
          <a:bodyPr/>
          <a:lstStyle>
            <a:lvl1pPr defTabSz="576452">
              <a:defRPr spc="265" sz="13261"/>
            </a:lvl1pPr>
          </a:lstStyle>
          <a:p>
            <a:pPr/>
            <a:r>
              <a:t>What is anime?</a:t>
            </a:r>
          </a:p>
        </p:txBody>
      </p:sp>
      <p:sp>
        <p:nvSpPr>
          <p:cNvPr id="163" name="Shape 163"/>
          <p:cNvSpPr/>
          <p:nvPr/>
        </p:nvSpPr>
        <p:spPr>
          <a:xfrm>
            <a:off x="8844954" y="-64890"/>
            <a:ext cx="15943859" cy="14275794"/>
          </a:xfrm>
          <a:prstGeom prst="rect">
            <a:avLst/>
          </a:prstGeom>
          <a:solidFill>
            <a:srgbClr val="FFFFFF"/>
          </a:solidFill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48" sz="24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pic>
        <p:nvPicPr>
          <p:cNvPr id="16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40875" y="952500"/>
            <a:ext cx="2857500" cy="4292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6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77850" y="876300"/>
            <a:ext cx="2857500" cy="4445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6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94161" y="952500"/>
            <a:ext cx="2857501" cy="4292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6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687050" y="908050"/>
            <a:ext cx="3279099" cy="4445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68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153059" y="7526734"/>
            <a:ext cx="3107081" cy="437753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69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351299" y="7493000"/>
            <a:ext cx="3236652" cy="4445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70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021168" y="7461250"/>
            <a:ext cx="3115656" cy="4445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71" name="Shape 171"/>
          <p:cNvSpPr/>
          <p:nvPr/>
        </p:nvSpPr>
        <p:spPr>
          <a:xfrm>
            <a:off x="20773059" y="7493000"/>
            <a:ext cx="3107081" cy="4445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48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72" name="Shape 172"/>
          <p:cNvSpPr/>
          <p:nvPr/>
        </p:nvSpPr>
        <p:spPr>
          <a:xfrm>
            <a:off x="9995026" y="5588000"/>
            <a:ext cx="1949197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6000"/>
            </a:lvl1pPr>
          </a:lstStyle>
          <a:p>
            <a:pPr/>
            <a:r>
              <a:t>Sci-Fi</a:t>
            </a:r>
          </a:p>
        </p:txBody>
      </p:sp>
      <p:sp>
        <p:nvSpPr>
          <p:cNvPr id="173" name="Shape 173"/>
          <p:cNvSpPr/>
          <p:nvPr/>
        </p:nvSpPr>
        <p:spPr>
          <a:xfrm>
            <a:off x="12835509" y="5588000"/>
            <a:ext cx="3742183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6000"/>
            </a:lvl1pPr>
          </a:lstStyle>
          <a:p>
            <a:pPr/>
            <a:r>
              <a:t>Adventure</a:t>
            </a:r>
          </a:p>
        </p:txBody>
      </p:sp>
      <p:sp>
        <p:nvSpPr>
          <p:cNvPr id="174" name="Shape 174"/>
          <p:cNvSpPr/>
          <p:nvPr/>
        </p:nvSpPr>
        <p:spPr>
          <a:xfrm>
            <a:off x="17214760" y="5588000"/>
            <a:ext cx="2416303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6000"/>
            </a:lvl1pPr>
          </a:lstStyle>
          <a:p>
            <a:pPr/>
            <a:r>
              <a:t>Horror</a:t>
            </a:r>
          </a:p>
        </p:txBody>
      </p:sp>
      <p:sp>
        <p:nvSpPr>
          <p:cNvPr id="175" name="Shape 175"/>
          <p:cNvSpPr/>
          <p:nvPr/>
        </p:nvSpPr>
        <p:spPr>
          <a:xfrm>
            <a:off x="21147405" y="5588000"/>
            <a:ext cx="2358391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6000"/>
            </a:lvl1pPr>
          </a:lstStyle>
          <a:p>
            <a:pPr/>
            <a:r>
              <a:t>Sports</a:t>
            </a:r>
          </a:p>
        </p:txBody>
      </p:sp>
      <p:sp>
        <p:nvSpPr>
          <p:cNvPr id="176" name="Shape 176"/>
          <p:cNvSpPr/>
          <p:nvPr/>
        </p:nvSpPr>
        <p:spPr>
          <a:xfrm>
            <a:off x="21133308" y="12090400"/>
            <a:ext cx="2386585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6000"/>
            </a:lvl1pPr>
          </a:lstStyle>
          <a:p>
            <a:pPr/>
            <a:r>
              <a:t>Hentai</a:t>
            </a:r>
          </a:p>
        </p:txBody>
      </p:sp>
      <p:sp>
        <p:nvSpPr>
          <p:cNvPr id="177" name="Shape 177"/>
          <p:cNvSpPr/>
          <p:nvPr/>
        </p:nvSpPr>
        <p:spPr>
          <a:xfrm>
            <a:off x="16933074" y="12090400"/>
            <a:ext cx="3291841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6000"/>
            </a:lvl1pPr>
          </a:lstStyle>
          <a:p>
            <a:pPr/>
            <a:r>
              <a:t>Romance</a:t>
            </a:r>
          </a:p>
        </p:txBody>
      </p:sp>
      <p:sp>
        <p:nvSpPr>
          <p:cNvPr id="178" name="Shape 178"/>
          <p:cNvSpPr/>
          <p:nvPr/>
        </p:nvSpPr>
        <p:spPr>
          <a:xfrm>
            <a:off x="13469873" y="12090400"/>
            <a:ext cx="2473453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6000"/>
            </a:lvl1pPr>
          </a:lstStyle>
          <a:p>
            <a:pPr/>
            <a:r>
              <a:t>Shoujo</a:t>
            </a:r>
          </a:p>
        </p:txBody>
      </p:sp>
      <p:sp>
        <p:nvSpPr>
          <p:cNvPr id="179" name="Shape 179"/>
          <p:cNvSpPr/>
          <p:nvPr/>
        </p:nvSpPr>
        <p:spPr>
          <a:xfrm>
            <a:off x="9415145" y="12090400"/>
            <a:ext cx="3108961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6000"/>
            </a:lvl1pPr>
          </a:lstStyle>
          <a:p>
            <a:pPr/>
            <a:r>
              <a:t>Shounen</a:t>
            </a:r>
          </a:p>
        </p:txBody>
      </p:sp>
      <p:sp>
        <p:nvSpPr>
          <p:cNvPr id="180" name="Shape 180"/>
          <p:cNvSpPr/>
          <p:nvPr/>
        </p:nvSpPr>
        <p:spPr>
          <a:xfrm>
            <a:off x="21592031" y="9112250"/>
            <a:ext cx="1469137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18+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9" grpId="9"/>
      <p:bldP build="whole" bldLvl="1" animBg="1" rev="0" advAuto="0" spid="167" grpId="7"/>
      <p:bldP build="whole" bldLvl="1" animBg="1" rev="0" advAuto="0" spid="174" grpId="6"/>
      <p:bldP build="whole" bldLvl="1" animBg="1" rev="0" advAuto="0" spid="173" grpId="4"/>
      <p:bldP build="whole" bldLvl="1" animBg="1" rev="0" advAuto="0" spid="164" grpId="1"/>
      <p:bldP build="whole" bldLvl="1" animBg="1" rev="0" advAuto="0" spid="175" grpId="8"/>
      <p:bldP build="whole" bldLvl="1" animBg="1" rev="0" advAuto="0" spid="178" grpId="12"/>
      <p:bldP build="whole" bldLvl="1" animBg="1" rev="0" advAuto="0" spid="165" grpId="3"/>
      <p:bldP build="whole" bldLvl="1" animBg="1" rev="0" advAuto="0" spid="170" grpId="13"/>
      <p:bldP build="whole" bldLvl="1" animBg="1" rev="0" advAuto="0" spid="177" grpId="14"/>
      <p:bldP build="whole" bldLvl="1" animBg="1" rev="0" advAuto="0" spid="180" grpId="16"/>
      <p:bldP build="whole" bldLvl="1" animBg="1" rev="0" advAuto="0" spid="172" grpId="2"/>
      <p:bldP build="whole" bldLvl="1" animBg="1" rev="0" advAuto="0" spid="168" grpId="11"/>
      <p:bldP build="whole" bldLvl="1" animBg="1" rev="0" advAuto="0" spid="171" grpId="15"/>
      <p:bldP build="whole" bldLvl="1" animBg="1" rev="0" advAuto="0" spid="176" grpId="17"/>
      <p:bldP build="whole" bldLvl="1" animBg="1" rev="0" advAuto="0" spid="179" grpId="10"/>
      <p:bldP build="whole" bldLvl="1" animBg="1" rev="0" advAuto="0" spid="166" grpId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6249" y="1679834"/>
            <a:ext cx="24556500" cy="1035633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xfrm>
            <a:off x="1257300" y="2768203"/>
            <a:ext cx="21869400" cy="6598047"/>
          </a:xfrm>
          <a:prstGeom prst="rect">
            <a:avLst/>
          </a:prstGeom>
        </p:spPr>
        <p:txBody>
          <a:bodyPr/>
          <a:lstStyle>
            <a:lvl1pPr defTabSz="557022">
              <a:defRPr spc="256" sz="12814"/>
            </a:lvl1pPr>
          </a:lstStyle>
          <a:p>
            <a:pPr/>
            <a:r>
              <a:t>Can we also group anime according to their Descriptions?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2816987" y="8197357"/>
            <a:ext cx="5458025" cy="545802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48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87" name="Shape 187"/>
          <p:cNvSpPr/>
          <p:nvPr/>
        </p:nvSpPr>
        <p:spPr>
          <a:xfrm>
            <a:off x="17039214" y="8197357"/>
            <a:ext cx="5458024" cy="545802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48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-1028447" y="355600"/>
            <a:ext cx="11727641" cy="236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13000">
                <a:solidFill>
                  <a:srgbClr val="FFFFFF"/>
                </a:solidFill>
              </a:defRPr>
            </a:lvl1pPr>
          </a:lstStyle>
          <a:p>
            <a:pPr/>
            <a:r>
              <a:t>Method</a:t>
            </a:r>
          </a:p>
        </p:txBody>
      </p:sp>
      <p:sp>
        <p:nvSpPr>
          <p:cNvPr id="189" name="Shape 189"/>
          <p:cNvSpPr/>
          <p:nvPr/>
        </p:nvSpPr>
        <p:spPr>
          <a:xfrm>
            <a:off x="600069" y="2616200"/>
            <a:ext cx="19519786" cy="0"/>
          </a:xfrm>
          <a:prstGeom prst="line">
            <a:avLst/>
          </a:prstGeom>
          <a:ln w="25400">
            <a:solidFill>
              <a:srgbClr val="EFFAFF">
                <a:alpha val="75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48" sz="24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pic>
        <p:nvPicPr>
          <p:cNvPr id="19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0" y="4275060"/>
            <a:ext cx="5356637" cy="9123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91" name="Shape 191"/>
          <p:cNvSpPr/>
          <p:nvPr/>
        </p:nvSpPr>
        <p:spPr>
          <a:xfrm rot="2440957">
            <a:off x="14671774" y="6969559"/>
            <a:ext cx="3066852" cy="2660055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48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92" name="Shape 192"/>
          <p:cNvSpPr/>
          <p:nvPr/>
        </p:nvSpPr>
        <p:spPr>
          <a:xfrm>
            <a:off x="15256657" y="10354869"/>
            <a:ext cx="9023137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6000"/>
            </a:lvl1pPr>
          </a:lstStyle>
          <a:p>
            <a:pPr/>
            <a:r>
              <a:t>Tf-Idf Analysis</a:t>
            </a:r>
          </a:p>
        </p:txBody>
      </p:sp>
      <p:sp>
        <p:nvSpPr>
          <p:cNvPr id="193" name="Shape 193"/>
          <p:cNvSpPr/>
          <p:nvPr/>
        </p:nvSpPr>
        <p:spPr>
          <a:xfrm flipH="1">
            <a:off x="8640940" y="9923668"/>
            <a:ext cx="7862889" cy="2660056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48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94" name="Shape 194"/>
          <p:cNvSpPr/>
          <p:nvPr/>
        </p:nvSpPr>
        <p:spPr>
          <a:xfrm>
            <a:off x="2666976" y="9834169"/>
            <a:ext cx="5758046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6000"/>
            </a:lvl1pPr>
          </a:lstStyle>
          <a:p>
            <a:pPr/>
            <a:r>
              <a:t>K-means clustering</a:t>
            </a:r>
          </a:p>
        </p:txBody>
      </p:sp>
      <p:sp>
        <p:nvSpPr>
          <p:cNvPr id="195" name="Shape 195"/>
          <p:cNvSpPr/>
          <p:nvPr/>
        </p:nvSpPr>
        <p:spPr>
          <a:xfrm flipH="1" rot="8494707">
            <a:off x="7407374" y="6641458"/>
            <a:ext cx="3066852" cy="2660056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48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96" name="Shape 196"/>
          <p:cNvSpPr/>
          <p:nvPr/>
        </p:nvSpPr>
        <p:spPr>
          <a:xfrm>
            <a:off x="6492151" y="3505203"/>
            <a:ext cx="2885522" cy="2452018"/>
          </a:xfrm>
          <a:prstGeom prst="rightArrow">
            <a:avLst>
              <a:gd name="adj1" fmla="val 32000"/>
              <a:gd name="adj2" fmla="val 3868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48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97" name="Shape 197"/>
          <p:cNvSpPr/>
          <p:nvPr/>
        </p:nvSpPr>
        <p:spPr>
          <a:xfrm>
            <a:off x="10005187" y="2888757"/>
            <a:ext cx="5458025" cy="545802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48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98" name="Shape 198"/>
          <p:cNvSpPr/>
          <p:nvPr/>
        </p:nvSpPr>
        <p:spPr>
          <a:xfrm>
            <a:off x="10435674" y="3747496"/>
            <a:ext cx="4647850" cy="426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6000"/>
            </a:lvl1pPr>
          </a:lstStyle>
          <a:p>
            <a:pPr/>
            <a:r>
              <a:t>Remove stop words specific to anime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6" grpId="9"/>
      <p:bldP build="whole" bldLvl="1" animBg="1" rev="0" advAuto="0" spid="187" grpId="6"/>
      <p:bldP build="whole" bldLvl="1" animBg="1" rev="0" advAuto="0" spid="191" grpId="5"/>
      <p:bldP build="whole" bldLvl="1" animBg="1" rev="0" advAuto="0" spid="196" grpId="2"/>
      <p:bldP build="whole" bldLvl="1" animBg="1" rev="0" advAuto="0" spid="197" grpId="3"/>
      <p:bldP build="whole" bldLvl="1" animBg="1" rev="0" advAuto="0" spid="198" grpId="4"/>
      <p:bldP build="whole" bldLvl="1" animBg="1" rev="0" advAuto="0" spid="192" grpId="7"/>
      <p:bldP build="whole" bldLvl="1" animBg="1" rev="0" advAuto="0" spid="190" grpId="1"/>
      <p:bldP build="whole" bldLvl="1" animBg="1" rev="0" advAuto="0" spid="193" grpId="8"/>
      <p:bldP build="whole" bldLvl="1" animBg="1" rev="0" advAuto="0" spid="194" grpId="10"/>
      <p:bldP build="whole" bldLvl="1" animBg="1" rev="0" advAuto="0" spid="195" grpId="1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858242" y="4042439"/>
            <a:ext cx="23585628" cy="85775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48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pic>
        <p:nvPicPr>
          <p:cNvPr id="20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4372" y="4563328"/>
            <a:ext cx="11456554" cy="753574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02" name="Shape 202"/>
          <p:cNvSpPr/>
          <p:nvPr/>
        </p:nvSpPr>
        <p:spPr>
          <a:xfrm>
            <a:off x="729062" y="2882900"/>
            <a:ext cx="12187175" cy="110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Total inertia  for various cluster sizes</a:t>
            </a:r>
          </a:p>
        </p:txBody>
      </p:sp>
      <p:sp>
        <p:nvSpPr>
          <p:cNvPr id="203" name="Shape 203"/>
          <p:cNvSpPr/>
          <p:nvPr/>
        </p:nvSpPr>
        <p:spPr>
          <a:xfrm>
            <a:off x="-1028447" y="355600"/>
            <a:ext cx="11727641" cy="236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13000">
                <a:solidFill>
                  <a:srgbClr val="FFFFFF"/>
                </a:solidFill>
              </a:defRPr>
            </a:lvl1pPr>
          </a:lstStyle>
          <a:p>
            <a:pPr/>
            <a:r>
              <a:t>Clusters</a:t>
            </a:r>
          </a:p>
        </p:txBody>
      </p:sp>
      <p:sp>
        <p:nvSpPr>
          <p:cNvPr id="204" name="Shape 204"/>
          <p:cNvSpPr/>
          <p:nvPr/>
        </p:nvSpPr>
        <p:spPr>
          <a:xfrm>
            <a:off x="600069" y="2616200"/>
            <a:ext cx="19519786" cy="0"/>
          </a:xfrm>
          <a:prstGeom prst="line">
            <a:avLst/>
          </a:prstGeom>
          <a:ln w="25400">
            <a:solidFill>
              <a:srgbClr val="EFFAFF">
                <a:alpha val="75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48" sz="24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5" name="Shape 205"/>
          <p:cNvSpPr/>
          <p:nvPr/>
        </p:nvSpPr>
        <p:spPr>
          <a:xfrm>
            <a:off x="13491526" y="4908550"/>
            <a:ext cx="10493478" cy="684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just">
              <a:defRPr sz="4300">
                <a:solidFill>
                  <a:srgbClr val="000000"/>
                </a:solidFill>
              </a:defRPr>
            </a:pPr>
            <a:r>
              <a:t>0: earth, space, planet, alien, pilot</a:t>
            </a:r>
          </a:p>
          <a:p>
            <a:pPr algn="just">
              <a:defRPr sz="4300">
                <a:solidFill>
                  <a:srgbClr val="000000"/>
                </a:solidFill>
              </a:defRPr>
            </a:pPr>
            <a:r>
              <a:t>1: father, family, mother, live, life</a:t>
            </a:r>
          </a:p>
          <a:p>
            <a:pPr algn="just">
              <a:defRPr sz="4300">
                <a:solidFill>
                  <a:srgbClr val="000000"/>
                </a:solidFill>
              </a:defRPr>
            </a:pPr>
            <a:r>
              <a:t>2: world, mysterious, girl, know, power</a:t>
            </a:r>
          </a:p>
          <a:p>
            <a:pPr algn="just">
              <a:defRPr sz="4300">
                <a:solidFill>
                  <a:srgbClr val="000000"/>
                </a:solidFill>
              </a:defRPr>
            </a:pPr>
            <a:r>
              <a:t>3: school, high, high school, student, girls</a:t>
            </a:r>
          </a:p>
          <a:p>
            <a:pPr algn="just">
              <a:defRPr sz="4300">
                <a:solidFill>
                  <a:srgbClr val="000000"/>
                </a:solidFill>
              </a:defRPr>
            </a:pPr>
            <a:r>
              <a:t>4: love, girl, fall love, fall, day</a:t>
            </a:r>
          </a:p>
          <a:p>
            <a:pPr algn="just">
              <a:defRPr sz="4300">
                <a:solidFill>
                  <a:srgbClr val="000000"/>
                </a:solidFill>
              </a:defRPr>
            </a:pPr>
            <a:r>
              <a:t>5: make, girl, work, come, time</a:t>
            </a:r>
          </a:p>
          <a:p>
            <a:pPr algn="just">
              <a:defRPr sz="4300">
                <a:solidFill>
                  <a:srgbClr val="000000"/>
                </a:solidFill>
              </a:defRPr>
            </a:pPr>
            <a:r>
              <a:t>6: music, song, single, band, produce</a:t>
            </a:r>
          </a:p>
          <a:p>
            <a:pPr algn="just">
              <a:defRPr sz="4300">
                <a:solidFill>
                  <a:srgbClr val="000000"/>
                </a:solidFill>
              </a:defRPr>
            </a:pPr>
            <a:r>
              <a:t>7: power, war, fight, city, battle</a:t>
            </a:r>
          </a:p>
          <a:p>
            <a:pPr algn="just">
              <a:defRPr sz="4300">
                <a:solidFill>
                  <a:srgbClr val="000000"/>
                </a:solidFill>
              </a:defRPr>
            </a:pPr>
            <a:r>
              <a:t>8: team, match, play, girls, join</a:t>
            </a:r>
          </a:p>
        </p:txBody>
      </p:sp>
      <p:sp>
        <p:nvSpPr>
          <p:cNvPr id="206" name="Shape 206"/>
          <p:cNvSpPr/>
          <p:nvPr/>
        </p:nvSpPr>
        <p:spPr>
          <a:xfrm>
            <a:off x="17098898" y="2882900"/>
            <a:ext cx="3278735" cy="110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9 clusters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1"/>
      <p:bldP build="whole" bldLvl="1" animBg="1" rev="0" advAuto="0" spid="201" grpId="2"/>
      <p:bldP build="whole" bldLvl="1" animBg="1" rev="0" advAuto="0" spid="205" grpId="4"/>
      <p:bldP build="whole" bldLvl="1" animBg="1" rev="0" advAuto="0" spid="206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5472931" y="3663950"/>
            <a:ext cx="17908538" cy="323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8100">
                <a:solidFill>
                  <a:srgbClr val="FFF8EF"/>
                </a:solidFill>
              </a:defRPr>
            </a:lvl1pPr>
          </a:lstStyle>
          <a:p>
            <a:pPr/>
            <a:r>
              <a:t>Flask Application</a:t>
            </a:r>
          </a:p>
        </p:txBody>
      </p:sp>
      <p:sp>
        <p:nvSpPr>
          <p:cNvPr id="209" name="Shape 209"/>
          <p:cNvSpPr/>
          <p:nvPr/>
        </p:nvSpPr>
        <p:spPr>
          <a:xfrm>
            <a:off x="8466954" y="7042150"/>
            <a:ext cx="11920492" cy="0"/>
          </a:xfrm>
          <a:prstGeom prst="line">
            <a:avLst/>
          </a:prstGeom>
          <a:ln w="25400">
            <a:solidFill>
              <a:srgbClr val="EFFAFF">
                <a:alpha val="75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48" sz="24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pic>
        <p:nvPicPr>
          <p:cNvPr id="21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868" y="1288277"/>
            <a:ext cx="9103132" cy="81422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5873750" y="4368800"/>
            <a:ext cx="12636501" cy="356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0000">
                <a:solidFill>
                  <a:srgbClr val="FFF8EF"/>
                </a:solidFill>
              </a:defRPr>
            </a:lvl1pPr>
          </a:lstStyle>
          <a:p>
            <a:pPr/>
            <a:r>
              <a:t>Thank you!</a:t>
            </a:r>
          </a:p>
        </p:txBody>
      </p:sp>
      <p:sp>
        <p:nvSpPr>
          <p:cNvPr id="213" name="Shape 213"/>
          <p:cNvSpPr/>
          <p:nvPr/>
        </p:nvSpPr>
        <p:spPr>
          <a:xfrm>
            <a:off x="6231753" y="7848600"/>
            <a:ext cx="11920493" cy="0"/>
          </a:xfrm>
          <a:prstGeom prst="line">
            <a:avLst/>
          </a:prstGeom>
          <a:ln w="25400">
            <a:solidFill>
              <a:srgbClr val="EFFAFF">
                <a:alpha val="75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48" sz="2400"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48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48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